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F1E"/>
    <a:srgbClr val="8080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03" autoAdjust="0"/>
    <p:restoredTop sz="94660"/>
  </p:normalViewPr>
  <p:slideViewPr>
    <p:cSldViewPr snapToGrid="0">
      <p:cViewPr>
        <p:scale>
          <a:sx n="100" d="100"/>
          <a:sy n="100" d="100"/>
        </p:scale>
        <p:origin x="-21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022EB5-CD0D-49C0-8063-3CCDECBC9A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6BF0F11-574D-46AA-A10B-E547889F6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FB85B69-0D8B-4BE5-8F8B-A63BE337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0E3F2B2-D909-405C-AABA-A75094A88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1B4E08-E816-4C38-809C-6D36073E0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918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0CAD62-08E3-4CA8-9533-08FF64788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9E82BF2-172F-4FA5-8C72-BF8B12343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24BD34-DEDE-4E5B-BC1F-03B67B672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8EBAFE-64E4-4298-8AE4-912E91C42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F5C2CD-1000-4854-ACD8-5EFC30825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22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0E40683-2487-420F-9FC7-57034E19C0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8360DB-9FC9-4D40-8589-06DCD3E18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EF2AAC-4542-4D0E-8894-155EA3AB2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65BB78-8A7A-4571-8B9B-7778AC8CE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6F1C73-9B4B-49B1-8E12-5808C0AC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77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7B6D12-6E6B-4F97-8391-10356B1A5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CEBC76C-8212-49AD-8D9E-58DB3D9E9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ACB5EA-D2BE-4AB4-B632-B5411C457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28260A2-6FEF-4CC9-AB1A-F495C226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811299-7E33-48F2-B85E-04B4C0FB3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06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C00A1-6FCE-4271-B3BA-7F7E8A8CA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33BEF4D-E3F3-4CF2-BCAC-7155E94FA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4BBEB5C-FB0D-40A8-8801-5C6A0549F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67B4D28-B5CA-4AED-BC29-2A931CD9A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31DC105-00B9-4F38-9787-B3D95B72E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302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CCEC3D-2381-4EFF-9729-17BED630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F3DFAE-722C-421D-B1DB-D28F30F35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15893F3-2734-4FD5-A22E-37C50D4984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5D1D407-60BE-4AEE-9ACF-1DEA6F887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04F9B7-FA5D-4517-9603-5A1A60F7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9C9110C-A914-4126-BA07-70B0E990A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399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A29FFE-EB79-420C-97F1-ADF93BA5A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D1EDB01-B93D-4F8D-AAB7-4BFAD2D334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1652D4F-70D4-462A-B1DC-F57310029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D683389-B1A1-4CD5-9D5F-4BBAF3E2F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890F15E-761A-49C7-9E61-1B00AF1BE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D10FF9D-1D7C-452E-BE27-A490930F9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474A77A-68DA-4A69-A42E-E2A3E14C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9A3E370-F9E5-4034-9A24-47E7FE8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1779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E3DA23-4115-4014-AEED-7C3BF0D47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83412D0-6C9C-4BA6-A86F-480490418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A1CCDD-3D72-417C-8A0B-13013566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C0CB8D7-87ED-4C0B-AE44-5AF0C902B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65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703F088-7FDA-4F8D-91D5-660C0C7C3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1BEBB72-C9DF-4DEA-A2FE-F7987D61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35F2B8C-D651-48B0-9C0B-3F1CBF6D3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857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B96FB8-B3B7-43F5-A29C-D137F6CB3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42E9D8D-391B-4497-AFD5-7CDFD855C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DF5BAC8-F0B3-4714-92F4-096658D65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88416C-68C3-408C-AA0F-3FE56FA93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B2B2E1-AC1D-4EC0-BC98-757CCBE6C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FD71B4-2EA0-4B0F-8EA0-1133DDFA8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8035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81A337D-A89E-4312-82F6-84F04D4FF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8B9DF92-8155-4D1A-90A9-3652BE4CB9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D9032C0-E8E6-48F6-A199-904C4DD5B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9762325-D5F0-4D2B-B424-050CA2914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AFC24C-963A-4619-8506-3E3F67F2E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504CFC-D932-41EB-9E02-46EF391A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385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2770B9C-2080-4716-88F0-6CF2030F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8264F60-F0E9-4489-9C12-BFD00E1F8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59D9A3-A4E0-4BBF-AF2A-8B97B99A34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DEF0D-6204-4485-ADC0-6E211BDBC9DC}" type="datetimeFigureOut">
              <a:rPr lang="ko-KR" altLang="en-US" smtClean="0"/>
              <a:t>2026-03-24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DE1865-0063-44C3-AB82-B823805DE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5A63FE-875C-4D6F-BA19-0A0F1E42C3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B0256-84D1-49D3-8D8C-127FF6965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0019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A4F1723-12EE-45C3-97F9-97AAF4E6C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804" y="1133081"/>
            <a:ext cx="1440000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71A99C-F3C1-4772-AA2A-FF6C0CF1663F}"/>
              </a:ext>
            </a:extLst>
          </p:cNvPr>
          <p:cNvSpPr txBox="1"/>
          <p:nvPr/>
        </p:nvSpPr>
        <p:spPr>
          <a:xfrm>
            <a:off x="5240455" y="628114"/>
            <a:ext cx="5124558" cy="23932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ko-KR" altLang="en-US" sz="1200" dirty="0"/>
              <a:t>공대 </a:t>
            </a:r>
            <a:r>
              <a:rPr lang="en-US" altLang="ko-KR" sz="1200" dirty="0"/>
              <a:t>80</a:t>
            </a:r>
            <a:r>
              <a:rPr lang="ko-KR" altLang="en-US" sz="1200" dirty="0"/>
              <a:t>주년 기념 로고</a:t>
            </a:r>
            <a:endParaRPr lang="en-US" altLang="ko-KR" sz="1200" dirty="0"/>
          </a:p>
          <a:p>
            <a:pPr>
              <a:lnSpc>
                <a:spcPts val="2600"/>
              </a:lnSpc>
            </a:pPr>
            <a:r>
              <a:rPr lang="ko-KR" altLang="en-US" sz="1200" dirty="0"/>
              <a:t> </a:t>
            </a:r>
            <a:r>
              <a:rPr lang="en-US" altLang="ko-KR" sz="1200" dirty="0"/>
              <a:t>- 80</a:t>
            </a:r>
            <a:r>
              <a:rPr lang="ko-KR" altLang="en-US" sz="1200" dirty="0"/>
              <a:t>주년 로고</a:t>
            </a:r>
            <a:r>
              <a:rPr lang="en-US" altLang="ko-KR" sz="1200" dirty="0"/>
              <a:t>: </a:t>
            </a:r>
            <a:r>
              <a:rPr lang="ko-KR" altLang="en-US" sz="1200" dirty="0"/>
              <a:t>숫자 </a:t>
            </a:r>
            <a:r>
              <a:rPr lang="en-US" altLang="ko-KR" sz="1200" dirty="0"/>
              <a:t>“8”</a:t>
            </a:r>
            <a:r>
              <a:rPr lang="ko-KR" altLang="en-US" sz="1200" dirty="0"/>
              <a:t>과 </a:t>
            </a:r>
            <a:r>
              <a:rPr lang="en-US" altLang="ko-KR" sz="1200" dirty="0"/>
              <a:t>”0”</a:t>
            </a:r>
            <a:r>
              <a:rPr lang="ko-KR" altLang="en-US" sz="1200" dirty="0"/>
              <a:t>을 하나의 흐름으로 연결한 형태로</a:t>
            </a:r>
            <a:r>
              <a:rPr lang="en-US" altLang="ko-KR" sz="1200" dirty="0"/>
              <a:t>, </a:t>
            </a:r>
          </a:p>
          <a:p>
            <a:pPr>
              <a:lnSpc>
                <a:spcPts val="2600"/>
              </a:lnSpc>
            </a:pPr>
            <a:r>
              <a:rPr lang="en-US" altLang="ko-KR" sz="1200" dirty="0"/>
              <a:t>   </a:t>
            </a:r>
            <a:r>
              <a:rPr lang="ko-KR" altLang="en-US" sz="1200" dirty="0"/>
              <a:t>지난 </a:t>
            </a:r>
            <a:r>
              <a:rPr lang="en-US" altLang="ko-KR" sz="1200" dirty="0"/>
              <a:t>80</a:t>
            </a:r>
            <a:r>
              <a:rPr lang="ko-KR" altLang="en-US" sz="1200" dirty="0"/>
              <a:t>년 동안 축적된 공학의 기반 위에서 기술 혁신이 이어지는</a:t>
            </a:r>
            <a:endParaRPr lang="en-US" altLang="ko-KR" sz="1200" dirty="0"/>
          </a:p>
          <a:p>
            <a:pPr>
              <a:lnSpc>
                <a:spcPts val="2600"/>
              </a:lnSpc>
            </a:pPr>
            <a:r>
              <a:rPr lang="en-US" altLang="ko-KR" sz="1200" dirty="0"/>
              <a:t>  </a:t>
            </a:r>
            <a:r>
              <a:rPr lang="ko-KR" altLang="en-US" sz="1200" dirty="0"/>
              <a:t> 발전의 흐름을 표현</a:t>
            </a:r>
            <a:r>
              <a:rPr lang="en-US" altLang="ko-KR" sz="1200" dirty="0"/>
              <a:t> </a:t>
            </a:r>
          </a:p>
          <a:p>
            <a:pPr>
              <a:lnSpc>
                <a:spcPts val="2600"/>
              </a:lnSpc>
            </a:pPr>
            <a:r>
              <a:rPr lang="en-US" altLang="ko-KR" sz="1200" dirty="0"/>
              <a:t> - </a:t>
            </a:r>
            <a:r>
              <a:rPr lang="ko-KR" altLang="en-US" sz="1200" dirty="0"/>
              <a:t>기념 로고를 서울대학교 공과대학 공식 로고와 함께 사용할 </a:t>
            </a:r>
            <a:endParaRPr lang="en-US" altLang="ko-KR" sz="1200" dirty="0"/>
          </a:p>
          <a:p>
            <a:pPr>
              <a:lnSpc>
                <a:spcPts val="2600"/>
              </a:lnSpc>
            </a:pPr>
            <a:r>
              <a:rPr lang="en-US" altLang="ko-KR" sz="1200" dirty="0"/>
              <a:t>   </a:t>
            </a:r>
            <a:r>
              <a:rPr lang="ko-KR" altLang="en-US" sz="1200" dirty="0"/>
              <a:t>경우 각 요소 간의 비례</a:t>
            </a:r>
            <a:r>
              <a:rPr lang="en-US" altLang="ko-KR" sz="1200" dirty="0"/>
              <a:t>, </a:t>
            </a:r>
            <a:r>
              <a:rPr lang="ko-KR" altLang="en-US" sz="1200" dirty="0"/>
              <a:t>간격</a:t>
            </a:r>
            <a:r>
              <a:rPr lang="en-US" altLang="ko-KR" sz="1200" dirty="0"/>
              <a:t>, </a:t>
            </a:r>
            <a:r>
              <a:rPr lang="ko-KR" altLang="en-US" sz="1200" dirty="0"/>
              <a:t>배치 기준을 준수하여야 함</a:t>
            </a:r>
            <a:r>
              <a:rPr lang="en-US" altLang="ko-KR" sz="1200" dirty="0"/>
              <a:t>.</a:t>
            </a:r>
          </a:p>
          <a:p>
            <a:pPr>
              <a:lnSpc>
                <a:spcPts val="2600"/>
              </a:lnSpc>
            </a:pPr>
            <a:r>
              <a:rPr lang="ko-KR" altLang="en-US" sz="1200" dirty="0"/>
              <a:t> </a:t>
            </a:r>
            <a:r>
              <a:rPr lang="en-US" altLang="ko-KR" sz="1200" dirty="0"/>
              <a:t>- </a:t>
            </a:r>
            <a:r>
              <a:rPr lang="ko-KR" altLang="en-US" sz="1200" dirty="0"/>
              <a:t>기본 로고에 공대 </a:t>
            </a:r>
            <a:r>
              <a:rPr lang="en-US" altLang="ko-KR" sz="1200" dirty="0"/>
              <a:t>UI </a:t>
            </a:r>
            <a:r>
              <a:rPr lang="ko-KR" altLang="en-US" sz="1200" dirty="0"/>
              <a:t>한글</a:t>
            </a:r>
            <a:r>
              <a:rPr lang="en-US" altLang="ko-KR" sz="1200" dirty="0"/>
              <a:t>, </a:t>
            </a:r>
            <a:r>
              <a:rPr lang="ko-KR" altLang="en-US" sz="1200" dirty="0"/>
              <a:t>영문을 조합하여 사용</a:t>
            </a:r>
            <a:endParaRPr lang="en-US" altLang="ko-KR" sz="1200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E8A6BFB-AC9E-4793-9A01-8175B0D8C904}"/>
              </a:ext>
            </a:extLst>
          </p:cNvPr>
          <p:cNvGrpSpPr/>
          <p:nvPr/>
        </p:nvGrpSpPr>
        <p:grpSpPr>
          <a:xfrm>
            <a:off x="2239683" y="3256450"/>
            <a:ext cx="2649360" cy="1495767"/>
            <a:chOff x="547239" y="3426556"/>
            <a:chExt cx="2649360" cy="1495767"/>
          </a:xfrm>
        </p:grpSpPr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9D9C39DC-5B82-4ACD-8876-381F5489A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60" y="3426556"/>
              <a:ext cx="1440000" cy="1440000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93443FE-8A31-4E0C-B97C-9C14DBD2BA85}"/>
                </a:ext>
              </a:extLst>
            </p:cNvPr>
            <p:cNvSpPr txBox="1"/>
            <p:nvPr/>
          </p:nvSpPr>
          <p:spPr>
            <a:xfrm>
              <a:off x="1113652" y="4576583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808085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B69AC1E-2F1B-4257-B1C4-DD28ED203EDB}"/>
                </a:ext>
              </a:extLst>
            </p:cNvPr>
            <p:cNvSpPr txBox="1"/>
            <p:nvPr/>
          </p:nvSpPr>
          <p:spPr>
            <a:xfrm>
              <a:off x="547239" y="4706879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A5AEA6C-329A-4779-A268-88F2D36E8FF1}"/>
              </a:ext>
            </a:extLst>
          </p:cNvPr>
          <p:cNvGrpSpPr/>
          <p:nvPr/>
        </p:nvGrpSpPr>
        <p:grpSpPr>
          <a:xfrm>
            <a:off x="4379783" y="3253161"/>
            <a:ext cx="2649360" cy="1696958"/>
            <a:chOff x="4379783" y="3428421"/>
            <a:chExt cx="2649360" cy="1696958"/>
          </a:xfrm>
        </p:grpSpPr>
        <p:pic>
          <p:nvPicPr>
            <p:cNvPr id="44" name="그림 43">
              <a:extLst>
                <a:ext uri="{FF2B5EF4-FFF2-40B4-BE49-F238E27FC236}">
                  <a16:creationId xmlns:a16="http://schemas.microsoft.com/office/drawing/2014/main" id="{10A78096-80A3-489C-B35B-007D2EE56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031" y="3428421"/>
              <a:ext cx="1440000" cy="1440000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3AFA5E1-EFFE-4AFC-8D09-4BFA513A8CCB}"/>
                </a:ext>
              </a:extLst>
            </p:cNvPr>
            <p:cNvSpPr txBox="1"/>
            <p:nvPr/>
          </p:nvSpPr>
          <p:spPr>
            <a:xfrm>
              <a:off x="4379783" y="4701381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A23FD8E-FE82-46D6-A670-FF9F8D7E649E}"/>
                </a:ext>
              </a:extLst>
            </p:cNvPr>
            <p:cNvSpPr txBox="1"/>
            <p:nvPr/>
          </p:nvSpPr>
          <p:spPr>
            <a:xfrm>
              <a:off x="4931323" y="4578448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808085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pic>
          <p:nvPicPr>
            <p:cNvPr id="67" name="그림 66">
              <a:extLst>
                <a:ext uri="{FF2B5EF4-FFF2-40B4-BE49-F238E27FC236}">
                  <a16:creationId xmlns:a16="http://schemas.microsoft.com/office/drawing/2014/main" id="{93B72DF8-F83F-46FA-ACCA-437D7AD72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6757" y="4833537"/>
              <a:ext cx="1123834" cy="291842"/>
            </a:xfrm>
            <a:prstGeom prst="rect">
              <a:avLst/>
            </a:prstGeom>
          </p:spPr>
        </p:pic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D1FB20F-BE6D-4FA5-9EEA-E8B8F9287585}"/>
              </a:ext>
            </a:extLst>
          </p:cNvPr>
          <p:cNvGrpSpPr/>
          <p:nvPr/>
        </p:nvGrpSpPr>
        <p:grpSpPr>
          <a:xfrm>
            <a:off x="6706888" y="3240982"/>
            <a:ext cx="2649360" cy="1750976"/>
            <a:chOff x="6611638" y="3416242"/>
            <a:chExt cx="2649360" cy="1750976"/>
          </a:xfrm>
        </p:grpSpPr>
        <p:pic>
          <p:nvPicPr>
            <p:cNvPr id="69" name="그림 68">
              <a:extLst>
                <a:ext uri="{FF2B5EF4-FFF2-40B4-BE49-F238E27FC236}">
                  <a16:creationId xmlns:a16="http://schemas.microsoft.com/office/drawing/2014/main" id="{108F8878-4D11-46AB-9A62-20B9014AB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5713" y="3416242"/>
              <a:ext cx="1440000" cy="1440000"/>
            </a:xfrm>
            <a:prstGeom prst="rect">
              <a:avLst/>
            </a:prstGeom>
          </p:spPr>
        </p:pic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53B10DE-8029-4C4E-9FAE-10CCCF75C5B5}"/>
                </a:ext>
              </a:extLst>
            </p:cNvPr>
            <p:cNvSpPr txBox="1"/>
            <p:nvPr/>
          </p:nvSpPr>
          <p:spPr>
            <a:xfrm>
              <a:off x="6611638" y="4696618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937D812-78C6-4004-80F5-CD428ECB379E}"/>
                </a:ext>
              </a:extLst>
            </p:cNvPr>
            <p:cNvSpPr txBox="1"/>
            <p:nvPr/>
          </p:nvSpPr>
          <p:spPr>
            <a:xfrm>
              <a:off x="7177005" y="4566269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808085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pic>
          <p:nvPicPr>
            <p:cNvPr id="72" name="그림 71">
              <a:extLst>
                <a:ext uri="{FF2B5EF4-FFF2-40B4-BE49-F238E27FC236}">
                  <a16:creationId xmlns:a16="http://schemas.microsoft.com/office/drawing/2014/main" id="{73915527-453C-4F4B-872D-56DDB8145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0772" y="4845300"/>
              <a:ext cx="1146423" cy="32191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E23DE10-CCB2-4A82-B876-4B94333C00C1}"/>
              </a:ext>
            </a:extLst>
          </p:cNvPr>
          <p:cNvSpPr txBox="1"/>
          <p:nvPr/>
        </p:nvSpPr>
        <p:spPr>
          <a:xfrm>
            <a:off x="8878" y="3318475"/>
            <a:ext cx="2015231" cy="307777"/>
          </a:xfrm>
          <a:prstGeom prst="rect">
            <a:avLst/>
          </a:prstGeom>
          <a:solidFill>
            <a:srgbClr val="F78F1E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808085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defRPr>
            </a:lvl1pPr>
          </a:lstStyle>
          <a:p>
            <a:r>
              <a:rPr lang="ko-KR" altLang="en-US" dirty="0">
                <a:solidFill>
                  <a:schemeClr val="bg1"/>
                </a:solidFill>
              </a:rPr>
              <a:t>샘플 참조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295072E-525B-413B-8436-8EA03F1FD992}"/>
              </a:ext>
            </a:extLst>
          </p:cNvPr>
          <p:cNvSpPr txBox="1"/>
          <p:nvPr/>
        </p:nvSpPr>
        <p:spPr>
          <a:xfrm>
            <a:off x="0" y="251371"/>
            <a:ext cx="2015231" cy="307777"/>
          </a:xfrm>
          <a:prstGeom prst="rect">
            <a:avLst/>
          </a:prstGeom>
          <a:solidFill>
            <a:srgbClr val="F78F1E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1400" b="1">
                <a:solidFill>
                  <a:srgbClr val="808085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defRPr>
            </a:lvl1pPr>
          </a:lstStyle>
          <a:p>
            <a:r>
              <a:rPr lang="en-US" altLang="ko-KR" dirty="0">
                <a:solidFill>
                  <a:schemeClr val="bg1"/>
                </a:solidFill>
              </a:rPr>
              <a:t>80</a:t>
            </a:r>
            <a:r>
              <a:rPr lang="ko-KR" altLang="en-US" dirty="0">
                <a:solidFill>
                  <a:schemeClr val="bg1"/>
                </a:solidFill>
              </a:rPr>
              <a:t>주년 기념 로고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D90D098D-AC58-4BC3-9EE5-8F6D8DDE3202}"/>
              </a:ext>
            </a:extLst>
          </p:cNvPr>
          <p:cNvGrpSpPr/>
          <p:nvPr/>
        </p:nvGrpSpPr>
        <p:grpSpPr>
          <a:xfrm>
            <a:off x="2239683" y="4826746"/>
            <a:ext cx="2649360" cy="1495767"/>
            <a:chOff x="547239" y="3426556"/>
            <a:chExt cx="2649360" cy="1495767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653E39B7-1E16-432A-8E8C-E33C0501D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60" y="3426556"/>
              <a:ext cx="1440000" cy="1440000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546AC32-3EF0-4F18-8308-795129908CA6}"/>
                </a:ext>
              </a:extLst>
            </p:cNvPr>
            <p:cNvSpPr txBox="1"/>
            <p:nvPr/>
          </p:nvSpPr>
          <p:spPr>
            <a:xfrm>
              <a:off x="1113652" y="4576583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F78F1E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F78F1E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DA1313-8776-4637-986C-0A7680B2E1A8}"/>
                </a:ext>
              </a:extLst>
            </p:cNvPr>
            <p:cNvSpPr txBox="1"/>
            <p:nvPr/>
          </p:nvSpPr>
          <p:spPr>
            <a:xfrm>
              <a:off x="547239" y="4706879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7205DC0C-00C3-4C6D-8323-D5013B1B2E96}"/>
              </a:ext>
            </a:extLst>
          </p:cNvPr>
          <p:cNvGrpSpPr/>
          <p:nvPr/>
        </p:nvGrpSpPr>
        <p:grpSpPr>
          <a:xfrm>
            <a:off x="4379783" y="4823457"/>
            <a:ext cx="2649360" cy="1696958"/>
            <a:chOff x="4379783" y="3428421"/>
            <a:chExt cx="2649360" cy="1696958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1F41DE1F-1FCD-4E89-A1A3-E28808E18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031" y="3428421"/>
              <a:ext cx="1440000" cy="144000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7A9FD15-DB8B-4841-999C-D06F3AEEF649}"/>
                </a:ext>
              </a:extLst>
            </p:cNvPr>
            <p:cNvSpPr txBox="1"/>
            <p:nvPr/>
          </p:nvSpPr>
          <p:spPr>
            <a:xfrm>
              <a:off x="4379783" y="4701381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1F2CEBE-8A00-47F8-9BD8-1F028E452130}"/>
                </a:ext>
              </a:extLst>
            </p:cNvPr>
            <p:cNvSpPr txBox="1"/>
            <p:nvPr/>
          </p:nvSpPr>
          <p:spPr>
            <a:xfrm>
              <a:off x="4931323" y="4578448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F78F1E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F78F1E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A58C213D-7E15-47D5-A444-C48BBF7AC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6757" y="4833537"/>
              <a:ext cx="1123834" cy="291842"/>
            </a:xfrm>
            <a:prstGeom prst="rect">
              <a:avLst/>
            </a:prstGeom>
          </p:spPr>
        </p:pic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406ED72C-4817-4668-A745-C7E973ACAD43}"/>
              </a:ext>
            </a:extLst>
          </p:cNvPr>
          <p:cNvGrpSpPr/>
          <p:nvPr/>
        </p:nvGrpSpPr>
        <p:grpSpPr>
          <a:xfrm>
            <a:off x="6706888" y="4811278"/>
            <a:ext cx="2649360" cy="1750976"/>
            <a:chOff x="6611638" y="3416242"/>
            <a:chExt cx="2649360" cy="1750976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938C1B52-A358-4B91-A248-FACA8FDE4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5713" y="3416242"/>
              <a:ext cx="1440000" cy="144000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F09AF9A-7A58-4FB7-B5AA-1E57277A3B93}"/>
                </a:ext>
              </a:extLst>
            </p:cNvPr>
            <p:cNvSpPr txBox="1"/>
            <p:nvPr/>
          </p:nvSpPr>
          <p:spPr>
            <a:xfrm>
              <a:off x="6611638" y="4696618"/>
              <a:ext cx="26493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도전의 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80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년</a:t>
              </a:r>
              <a:r>
                <a:rPr lang="en-US" altLang="ko-KR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, </a:t>
              </a:r>
              <a:r>
                <a:rPr lang="ko-KR" altLang="en-US" sz="800" b="1" dirty="0">
                  <a:solidFill>
                    <a:srgbClr val="808085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혁신의 미래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CDCB7E6-12CF-445A-A303-88A36C7DEBAF}"/>
                </a:ext>
              </a:extLst>
            </p:cNvPr>
            <p:cNvSpPr txBox="1"/>
            <p:nvPr/>
          </p:nvSpPr>
          <p:spPr>
            <a:xfrm>
              <a:off x="7177005" y="4566269"/>
              <a:ext cx="154899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solidFill>
                    <a:srgbClr val="F78F1E"/>
                  </a:solidFill>
                  <a:latin typeface="Yoon 윤고딕 765" panose="020B0603000000000000" pitchFamily="50" charset="-127"/>
                  <a:ea typeface="Yoon 윤고딕 765" panose="020B0603000000000000" pitchFamily="50" charset="-127"/>
                </a:rPr>
                <a:t>1946-2026</a:t>
              </a:r>
              <a:endParaRPr lang="ko-KR" altLang="en-US" sz="700" b="1" dirty="0">
                <a:solidFill>
                  <a:srgbClr val="F78F1E"/>
                </a:solidFill>
                <a:latin typeface="Yoon 윤고딕 765" panose="020B0603000000000000" pitchFamily="50" charset="-127"/>
                <a:ea typeface="Yoon 윤고딕 765" panose="020B0603000000000000" pitchFamily="50" charset="-127"/>
              </a:endParaRPr>
            </a:p>
          </p:txBody>
        </p:sp>
        <p:pic>
          <p:nvPicPr>
            <p:cNvPr id="47" name="그림 46">
              <a:extLst>
                <a:ext uri="{FF2B5EF4-FFF2-40B4-BE49-F238E27FC236}">
                  <a16:creationId xmlns:a16="http://schemas.microsoft.com/office/drawing/2014/main" id="{96D8C021-C9E6-42F2-872F-859098230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0772" y="4845300"/>
              <a:ext cx="1146423" cy="3219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172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124</Words>
  <Application>Microsoft Office PowerPoint</Application>
  <PresentationFormat>와이드스크린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Yoon 윤고딕 765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chojw00@gmail.com</dc:creator>
  <cp:lastModifiedBy>chojw00@gmail.com</cp:lastModifiedBy>
  <cp:revision>39</cp:revision>
  <cp:lastPrinted>2026-03-19T06:21:22Z</cp:lastPrinted>
  <dcterms:created xsi:type="dcterms:W3CDTF">2026-03-16T07:59:04Z</dcterms:created>
  <dcterms:modified xsi:type="dcterms:W3CDTF">2026-03-24T02:07:51Z</dcterms:modified>
</cp:coreProperties>
</file>